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handoutMasterIdLst>
    <p:handoutMasterId r:id="rId10"/>
  </p:handoutMasterIdLst>
  <p:sldIdLst>
    <p:sldId id="256" r:id="rId2"/>
    <p:sldId id="284" r:id="rId3"/>
    <p:sldId id="285" r:id="rId4"/>
    <p:sldId id="286" r:id="rId5"/>
    <p:sldId id="283" r:id="rId6"/>
    <p:sldId id="287" r:id="rId7"/>
    <p:sldId id="288" r:id="rId8"/>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Добро пожаловать" id="{E75E278A-FF0E-49A4-B170-79828D63BBAD}">
          <p14:sldIdLst>
            <p14:sldId id="256"/>
            <p14:sldId id="284"/>
            <p14:sldId id="285"/>
            <p14:sldId id="286"/>
            <p14:sldId id="283"/>
          </p14:sldIdLst>
        </p14:section>
        <p14:section name="Конструктор, трансформация, добавление заметок, совместная работа, помощник" id="{B9B51309-D148-4332-87C2-07BE32FBCA3B}">
          <p14:sldIdLst>
            <p14:sldId id="287"/>
            <p14:sldId id="288"/>
          </p14:sldIdLst>
        </p14:section>
        <p14:section name="Подробнее"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Автор"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241" autoAdjust="0"/>
  </p:normalViewPr>
  <p:slideViewPr>
    <p:cSldViewPr snapToGrid="0">
      <p:cViewPr varScale="1">
        <p:scale>
          <a:sx n="114" d="100"/>
          <a:sy n="114" d="100"/>
        </p:scale>
        <p:origin x="41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3" d="100"/>
          <a:sy n="93" d="100"/>
        </p:scale>
        <p:origin x="295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EF2CABD-ADFB-4662-86FE-964DAD288E0E}" type="datetime1">
              <a:rPr lang="ru-RU" smtClean="0"/>
              <a:t>26.01.2023</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ru-RU" smtClean="0"/>
              <a:t>‹#›</a:t>
            </a:fld>
            <a:endParaRPr lang="ru-RU"/>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B812D4-DBF0-450F-B19D-420CCD76CB60}" type="datetime1">
              <a:rPr lang="ru-RU" smtClean="0"/>
              <a:pPr/>
              <a:t>26.01.2023</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ru-RU" noProof="0" smtClean="0"/>
              <a:t>‹#›</a:t>
            </a:fld>
            <a:endParaRPr lang="ru-RU" noProof="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1143000"/>
            <a:ext cx="5486400" cy="3086100"/>
          </a:xfrm>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10"/>
          </p:nvPr>
        </p:nvSpPr>
        <p:spPr/>
        <p:txBody>
          <a:bodyPr rtlCol="0"/>
          <a:lstStyle/>
          <a:p>
            <a:pPr rtl="0"/>
            <a:fld id="{DF61EA0F-A667-4B49-8422-0062BC55E249}" type="slidenum">
              <a:rPr lang="ru-RU" smtClean="0"/>
              <a:t>1</a:t>
            </a:fld>
            <a:endParaRPr lang="ru-RU"/>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7" name="Прямоугольник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0"/>
          </a:p>
        </p:txBody>
      </p:sp>
      <p:sp>
        <p:nvSpPr>
          <p:cNvPr id="2" name="Заголовок 1"/>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9" name="Прямоугольник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ru-RU" sz="1800" noProof="0"/>
          </a:p>
        </p:txBody>
      </p:sp>
      <p:cxnSp>
        <p:nvCxnSpPr>
          <p:cNvPr id="12" name="Прямая соединительная линия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Заголовок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ru-RU" noProof="0"/>
              <a:t>Образец заголовка</a:t>
            </a:r>
          </a:p>
        </p:txBody>
      </p:sp>
      <p:sp>
        <p:nvSpPr>
          <p:cNvPr id="3" name="Объект 2"/>
          <p:cNvSpPr>
            <a:spLocks noGrp="1"/>
          </p:cNvSpPr>
          <p:nvPr>
            <p:ph sz="quarter" idx="10" hasCustomPrompt="1"/>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ru-RU" noProof="0"/>
              <a:t>Щелкните, чтобы изменить стили текста образца слайда</a:t>
            </a:r>
          </a:p>
          <a:p>
            <a:pPr marL="0" lvl="1" indent="0" rtl="0">
              <a:lnSpc>
                <a:spcPct val="150000"/>
              </a:lnSpc>
              <a:spcBef>
                <a:spcPts val="1000"/>
              </a:spcBef>
              <a:spcAft>
                <a:spcPts val="1200"/>
              </a:spcAft>
              <a:buNone/>
            </a:pPr>
            <a:r>
              <a:rPr lang="ru-RU" noProof="0"/>
              <a:t>Второй уровень</a:t>
            </a:r>
          </a:p>
          <a:p>
            <a:pPr marL="0" lvl="2" indent="0" rtl="0">
              <a:lnSpc>
                <a:spcPct val="150000"/>
              </a:lnSpc>
              <a:spcBef>
                <a:spcPts val="1000"/>
              </a:spcBef>
              <a:spcAft>
                <a:spcPts val="1200"/>
              </a:spcAft>
              <a:buNone/>
            </a:pPr>
            <a:r>
              <a:rPr lang="ru-RU" noProof="0"/>
              <a:t>Третий уровень</a:t>
            </a:r>
          </a:p>
          <a:p>
            <a:pPr marL="0" lvl="3" indent="0" rtl="0">
              <a:lnSpc>
                <a:spcPct val="150000"/>
              </a:lnSpc>
              <a:spcBef>
                <a:spcPts val="1000"/>
              </a:spcBef>
              <a:spcAft>
                <a:spcPts val="1200"/>
              </a:spcAft>
              <a:buNone/>
            </a:pPr>
            <a:r>
              <a:rPr lang="ru-RU" noProof="0"/>
              <a:t>Четвертый уровень</a:t>
            </a:r>
          </a:p>
          <a:p>
            <a:pPr marL="0" lvl="4" indent="0" rtl="0">
              <a:lnSpc>
                <a:spcPct val="150000"/>
              </a:lnSpc>
              <a:spcBef>
                <a:spcPts val="1000"/>
              </a:spcBef>
              <a:spcAft>
                <a:spcPts val="1200"/>
              </a:spcAft>
              <a:buNone/>
            </a:pPr>
            <a:r>
              <a:rPr lang="ru-RU" noProof="0"/>
              <a:t>Пятый уровень</a:t>
            </a:r>
          </a:p>
        </p:txBody>
      </p:sp>
      <p:sp>
        <p:nvSpPr>
          <p:cNvPr id="6" name="Дата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94BFA7FF-3CFD-4CAD-BB9E-67BC1F4C890D}" type="datetime1">
              <a:rPr lang="ru-RU" noProof="0" smtClean="0"/>
              <a:t>26.01.2023</a:t>
            </a:fld>
            <a:endParaRPr lang="ru-RU" noProof="0"/>
          </a:p>
        </p:txBody>
      </p:sp>
      <p:sp>
        <p:nvSpPr>
          <p:cNvPr id="7" name="Нижний колонтитул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ru-RU" noProof="0"/>
          </a:p>
        </p:txBody>
      </p:sp>
      <p:sp>
        <p:nvSpPr>
          <p:cNvPr id="8" name="Номер слайда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ru-RU" noProof="0" smtClean="0"/>
              <a:pPr/>
              <a:t>‹#›</a:t>
            </a:fld>
            <a:endParaRPr lang="ru-RU" noProof="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sp>
        <p:nvSpPr>
          <p:cNvPr id="9" name="Прямоугольник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0"/>
          </a:p>
        </p:txBody>
      </p:sp>
      <p:sp>
        <p:nvSpPr>
          <p:cNvPr id="10" name="Прямоугольник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0"/>
          </a:p>
        </p:txBody>
      </p:sp>
      <p:sp>
        <p:nvSpPr>
          <p:cNvPr id="2" name="Заголовок 1"/>
          <p:cNvSpPr>
            <a:spLocks noGrp="1"/>
          </p:cNvSpPr>
          <p:nvPr>
            <p:ph type="title"/>
          </p:nvPr>
        </p:nvSpPr>
        <p:spPr>
          <a:xfrm>
            <a:off x="521208" y="1536192"/>
            <a:ext cx="6876288" cy="640080"/>
          </a:xfrm>
        </p:spPr>
        <p:txBody>
          <a:bodyPr rtlCol="0">
            <a:normAutofit/>
          </a:bodyPr>
          <a:lstStyle>
            <a:lvl1pPr>
              <a:defRPr sz="3600">
                <a:solidFill>
                  <a:schemeClr val="bg1"/>
                </a:solidFill>
              </a:defRPr>
            </a:lvl1pPr>
          </a:lstStyle>
          <a:p>
            <a:pPr rtl="0"/>
            <a:r>
              <a:rPr lang="ru-RU" noProof="0"/>
              <a:t>Образец заголовка</a:t>
            </a:r>
          </a:p>
        </p:txBody>
      </p:sp>
      <p:sp>
        <p:nvSpPr>
          <p:cNvPr id="7" name="Объект 6"/>
          <p:cNvSpPr>
            <a:spLocks noGrp="1"/>
          </p:cNvSpPr>
          <p:nvPr>
            <p:ph sz="quarter" idx="13" hasCustomPrompt="1"/>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ru-RU" noProof="0"/>
              <a:t>Щелкните, чтобы изменить стили текста образца слайда</a:t>
            </a:r>
          </a:p>
          <a:p>
            <a:pPr marL="0" lvl="1" indent="0" rtl="0">
              <a:lnSpc>
                <a:spcPct val="150000"/>
              </a:lnSpc>
              <a:spcBef>
                <a:spcPts val="1000"/>
              </a:spcBef>
              <a:spcAft>
                <a:spcPts val="1200"/>
              </a:spcAft>
              <a:buNone/>
            </a:pPr>
            <a:r>
              <a:rPr lang="ru-RU" noProof="0"/>
              <a:t>Второй уровень</a:t>
            </a:r>
          </a:p>
          <a:p>
            <a:pPr marL="0" lvl="2" indent="0" rtl="0">
              <a:lnSpc>
                <a:spcPct val="150000"/>
              </a:lnSpc>
              <a:spcBef>
                <a:spcPts val="1000"/>
              </a:spcBef>
              <a:spcAft>
                <a:spcPts val="1200"/>
              </a:spcAft>
              <a:buNone/>
            </a:pPr>
            <a:r>
              <a:rPr lang="ru-RU" noProof="0"/>
              <a:t>Третий уровень</a:t>
            </a:r>
          </a:p>
          <a:p>
            <a:pPr marL="0" lvl="3" indent="0" rtl="0">
              <a:lnSpc>
                <a:spcPct val="150000"/>
              </a:lnSpc>
              <a:spcBef>
                <a:spcPts val="1000"/>
              </a:spcBef>
              <a:spcAft>
                <a:spcPts val="1200"/>
              </a:spcAft>
              <a:buNone/>
            </a:pPr>
            <a:r>
              <a:rPr lang="ru-RU" noProof="0"/>
              <a:t>Четвертый уровень</a:t>
            </a:r>
          </a:p>
          <a:p>
            <a:pPr marL="0" lvl="4" indent="0" rtl="0">
              <a:lnSpc>
                <a:spcPct val="150000"/>
              </a:lnSpc>
              <a:spcBef>
                <a:spcPts val="1000"/>
              </a:spcBef>
              <a:spcAft>
                <a:spcPts val="1200"/>
              </a:spcAft>
              <a:buNone/>
            </a:pPr>
            <a:r>
              <a:rPr lang="ru-RU" noProof="0"/>
              <a:t>Пятый уровень</a:t>
            </a:r>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Прямоугольник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ru-RU" sz="1800" noProof="0"/>
          </a:p>
        </p:txBody>
      </p:sp>
      <p:sp>
        <p:nvSpPr>
          <p:cNvPr id="2" name="Заголовок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pPr rtl="0"/>
            <a:r>
              <a:rPr lang="ru-RU" noProof="0"/>
              <a:t>Образец заголовка</a:t>
            </a:r>
          </a:p>
        </p:txBody>
      </p:sp>
      <p:sp>
        <p:nvSpPr>
          <p:cNvPr id="3" name="Текст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0E309820-F966-41D6-9A9E-F094402396DD}" type="datetime1">
              <a:rPr lang="ru-RU" noProof="0" smtClean="0"/>
              <a:t>26.01.2023</a:t>
            </a:fld>
            <a:endParaRPr lang="ru-RU" noProof="0" dirty="0"/>
          </a:p>
        </p:txBody>
      </p:sp>
      <p:sp>
        <p:nvSpPr>
          <p:cNvPr id="5" name="Нижний колонтитул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ru-RU" noProof="0"/>
          </a:p>
        </p:txBody>
      </p:sp>
      <p:sp>
        <p:nvSpPr>
          <p:cNvPr id="6" name="Номер слайда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ru-RU" noProof="0" smtClean="0"/>
              <a:pPr/>
              <a:t>‹#›</a:t>
            </a:fld>
            <a:endParaRPr lang="ru-RU" noProof="0"/>
          </a:p>
        </p:txBody>
      </p:sp>
      <p:cxnSp>
        <p:nvCxnSpPr>
          <p:cNvPr id="8" name="Прямая соединительная линия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38200" y="1164324"/>
            <a:ext cx="10515600" cy="2387600"/>
          </a:xfrm>
        </p:spPr>
        <p:txBody>
          <a:bodyPr rtlCol="0" anchor="ctr" anchorCtr="0">
            <a:normAutofit/>
          </a:bodyPr>
          <a:lstStyle/>
          <a:p>
            <a:pPr rtl="0"/>
            <a:r>
              <a:rPr lang="en-US" sz="4800" dirty="0">
                <a:solidFill>
                  <a:schemeClr val="bg1"/>
                </a:solidFill>
              </a:rPr>
              <a:t>Intercultural communication</a:t>
            </a:r>
            <a:endParaRPr lang="ru-RU" sz="4800" dirty="0">
              <a:solidFill>
                <a:schemeClr val="bg1"/>
              </a:solidFill>
            </a:endParaRPr>
          </a:p>
        </p:txBody>
      </p:sp>
      <p:pic>
        <p:nvPicPr>
          <p:cNvPr id="4" name="Рисунок 3" descr="Значок программы PowerPoint"/>
          <p:cNvPicPr>
            <a:picLocks noChangeAspect="1"/>
          </p:cNvPicPr>
          <p:nvPr/>
        </p:nvPicPr>
        <p:blipFill>
          <a:blip r:embed="rId3"/>
          <a:srcRect/>
          <a:stretch/>
        </p:blipFill>
        <p:spPr bwMode="invGray">
          <a:xfrm>
            <a:off x="670216" y="5193062"/>
            <a:ext cx="822960" cy="822960"/>
          </a:xfrm>
          <a:prstGeom prst="rect">
            <a:avLst/>
          </a:prstGeom>
        </p:spPr>
      </p:pic>
    </p:spTree>
    <p:extLst>
      <p:ext uri="{BB962C8B-B14F-4D97-AF65-F5344CB8AC3E}">
        <p14:creationId xmlns:p14="http://schemas.microsoft.com/office/powerpoint/2010/main" val="24718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C7957A-8F6D-3B09-A7AC-0070BC6EFAE1}"/>
              </a:ext>
            </a:extLst>
          </p:cNvPr>
          <p:cNvSpPr>
            <a:spLocks noGrp="1"/>
          </p:cNvSpPr>
          <p:nvPr>
            <p:ph type="title"/>
          </p:nvPr>
        </p:nvSpPr>
        <p:spPr/>
        <p:txBody>
          <a:bodyPr/>
          <a:lstStyle/>
          <a:p>
            <a:endParaRPr lang="ru-RU"/>
          </a:p>
        </p:txBody>
      </p:sp>
      <p:pic>
        <p:nvPicPr>
          <p:cNvPr id="5" name="Объект 4">
            <a:extLst>
              <a:ext uri="{FF2B5EF4-FFF2-40B4-BE49-F238E27FC236}">
                <a16:creationId xmlns:a16="http://schemas.microsoft.com/office/drawing/2014/main" id="{DFAA5996-DFDE-3FF6-FFDD-80C445135487}"/>
              </a:ext>
            </a:extLst>
          </p:cNvPr>
          <p:cNvPicPr>
            <a:picLocks noGrp="1" noChangeAspect="1"/>
          </p:cNvPicPr>
          <p:nvPr>
            <p:ph sz="quarter" idx="10"/>
          </p:nvPr>
        </p:nvPicPr>
        <p:blipFill>
          <a:blip r:embed="rId2"/>
          <a:stretch>
            <a:fillRect/>
          </a:stretch>
        </p:blipFill>
        <p:spPr>
          <a:xfrm>
            <a:off x="539750" y="1748932"/>
            <a:ext cx="9451538" cy="4484088"/>
          </a:xfrm>
        </p:spPr>
      </p:pic>
    </p:spTree>
    <p:extLst>
      <p:ext uri="{BB962C8B-B14F-4D97-AF65-F5344CB8AC3E}">
        <p14:creationId xmlns:p14="http://schemas.microsoft.com/office/powerpoint/2010/main" val="220965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CE78B9-2A17-0055-361E-029CB09D64A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1E5C36BA-88E0-CFBE-2346-86ACEC6A8C21}"/>
              </a:ext>
            </a:extLst>
          </p:cNvPr>
          <p:cNvSpPr>
            <a:spLocks noGrp="1"/>
          </p:cNvSpPr>
          <p:nvPr>
            <p:ph sz="quarter" idx="10"/>
          </p:nvPr>
        </p:nvSpPr>
        <p:spPr>
          <a:xfrm>
            <a:off x="539496" y="1435608"/>
            <a:ext cx="10450082" cy="4629632"/>
          </a:xfrm>
        </p:spPr>
        <p:txBody>
          <a:bodyPr/>
          <a:lstStyle/>
          <a:p>
            <a:r>
              <a:rPr lang="en-US" dirty="0"/>
              <a:t>Intercultural communication will be discussed by identifying five different theoretical and methodological approaches.</a:t>
            </a:r>
          </a:p>
          <a:p>
            <a:r>
              <a:rPr lang="en-US" dirty="0"/>
              <a:t>. First interactive approach investigates intercultural (face to face) interaction.</a:t>
            </a:r>
          </a:p>
          <a:p>
            <a:r>
              <a:rPr lang="en-US" dirty="0"/>
              <a:t>. Secondly, researchers have focused on comparing and contrasting cultural and linguistic systems.</a:t>
            </a:r>
          </a:p>
          <a:p>
            <a:r>
              <a:rPr lang="en-US" dirty="0"/>
              <a:t>. Third approach considers the images of ‘self and other’ of collectives and nations by analyzing cultural representations in various form (computer-mediated) of communications.</a:t>
            </a:r>
          </a:p>
          <a:p>
            <a:r>
              <a:rPr lang="en-US" dirty="0"/>
              <a:t>. A Fourth approach comprises studies of multilingualism and linguistic diversities.</a:t>
            </a:r>
          </a:p>
          <a:p>
            <a:r>
              <a:rPr lang="en-US" dirty="0"/>
              <a:t>. Finally, the transfer approach integrates knowledge, attitudes, capacities, reflectivity and motivation in learnable intercultural competencies.</a:t>
            </a:r>
            <a:endParaRPr lang="ru-RU" dirty="0"/>
          </a:p>
        </p:txBody>
      </p:sp>
    </p:spTree>
    <p:extLst>
      <p:ext uri="{BB962C8B-B14F-4D97-AF65-F5344CB8AC3E}">
        <p14:creationId xmlns:p14="http://schemas.microsoft.com/office/powerpoint/2010/main" val="210300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07B62B-DEA5-A629-03BC-8FBAD2AC65F1}"/>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9D31CBD-1564-D13A-1349-B2CF5B5FEF7D}"/>
              </a:ext>
            </a:extLst>
          </p:cNvPr>
          <p:cNvSpPr>
            <a:spLocks noGrp="1"/>
          </p:cNvSpPr>
          <p:nvPr>
            <p:ph sz="quarter" idx="10"/>
          </p:nvPr>
        </p:nvSpPr>
        <p:spPr>
          <a:xfrm>
            <a:off x="539495" y="1435608"/>
            <a:ext cx="11255425" cy="3977640"/>
          </a:xfrm>
        </p:spPr>
        <p:txBody>
          <a:bodyPr>
            <a:normAutofit/>
          </a:bodyPr>
          <a:lstStyle/>
          <a:p>
            <a:r>
              <a:rPr lang="en-US" dirty="0"/>
              <a:t>The notion of intercultural mediation will be addressed repeatedly (Bush and Scroder6, 2005) because it covers various concepts within the different approaches.</a:t>
            </a:r>
          </a:p>
          <a:p>
            <a:r>
              <a:rPr lang="en-US" dirty="0"/>
              <a:t>One of the important origins of mediation concerns conflict resolution (Crocker, 2015 and all).</a:t>
            </a:r>
          </a:p>
          <a:p>
            <a:r>
              <a:rPr lang="en-US" dirty="0"/>
              <a:t>The mediation procedure  characterized by independent ‘third party that fulfills a crucial precondition by assisting parties to find solutions to their conflicts.</a:t>
            </a:r>
          </a:p>
          <a:p>
            <a:r>
              <a:rPr lang="en-US" dirty="0"/>
              <a:t>When people do not understand each other, an interpreter an be invited to translate. In the field of intercultural research, the interpreter is not only considered as a translator per se but also intercultural mediator, who could facilitate mutual understanding (</a:t>
            </a:r>
            <a:r>
              <a:rPr lang="en-US" dirty="0" err="1"/>
              <a:t>Herlyn</a:t>
            </a:r>
            <a:r>
              <a:rPr lang="en-US" dirty="0"/>
              <a:t> 2005, Katan, 2013, </a:t>
            </a:r>
            <a:r>
              <a:rPr lang="en-US" dirty="0" err="1"/>
              <a:t>Tarozzi</a:t>
            </a:r>
            <a:r>
              <a:rPr lang="en-US" dirty="0"/>
              <a:t> 2013.</a:t>
            </a:r>
          </a:p>
          <a:p>
            <a:r>
              <a:rPr lang="en-US" dirty="0"/>
              <a:t>Another example: researchers can conceptualized communication as a form of mediation. This means that manifestations of cultures are mediated via various media (literature, tourist guides, journalism) that negotiate common ground between individuals and groups. That’s why we can say intercultural competence as the ability to act as your own intercultural mediator.</a:t>
            </a:r>
          </a:p>
          <a:p>
            <a:endParaRPr lang="en-US" dirty="0"/>
          </a:p>
          <a:p>
            <a:endParaRPr lang="ru-RU" dirty="0"/>
          </a:p>
        </p:txBody>
      </p:sp>
    </p:spTree>
    <p:extLst>
      <p:ext uri="{BB962C8B-B14F-4D97-AF65-F5344CB8AC3E}">
        <p14:creationId xmlns:p14="http://schemas.microsoft.com/office/powerpoint/2010/main" val="4227362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93DB1B-8041-1859-1A49-5164DBE76E38}"/>
              </a:ext>
            </a:extLst>
          </p:cNvPr>
          <p:cNvSpPr>
            <a:spLocks noGrp="1"/>
          </p:cNvSpPr>
          <p:nvPr>
            <p:ph type="title"/>
          </p:nvPr>
        </p:nvSpPr>
        <p:spPr>
          <a:xfrm>
            <a:off x="546374" y="151002"/>
            <a:ext cx="11324048" cy="1153485"/>
          </a:xfrm>
        </p:spPr>
        <p:txBody>
          <a:bodyPr>
            <a:normAutofit fontScale="90000"/>
          </a:bodyPr>
          <a:lstStyle/>
          <a:p>
            <a:r>
              <a:rPr lang="en-US" dirty="0"/>
              <a:t>Figure 2 illustrates the mutual relations between the five approaches and the notion of intercultural mediation.</a:t>
            </a:r>
            <a:br>
              <a:rPr lang="en-US" dirty="0"/>
            </a:br>
            <a:endParaRPr lang="ru-RU" dirty="0"/>
          </a:p>
        </p:txBody>
      </p:sp>
      <p:pic>
        <p:nvPicPr>
          <p:cNvPr id="9" name="Объект 8">
            <a:extLst>
              <a:ext uri="{FF2B5EF4-FFF2-40B4-BE49-F238E27FC236}">
                <a16:creationId xmlns:a16="http://schemas.microsoft.com/office/drawing/2014/main" id="{6108914D-44F7-8E2F-7C92-21C0019703E3}"/>
              </a:ext>
            </a:extLst>
          </p:cNvPr>
          <p:cNvPicPr>
            <a:picLocks noGrp="1" noChangeAspect="1"/>
          </p:cNvPicPr>
          <p:nvPr>
            <p:ph sz="quarter" idx="10"/>
          </p:nvPr>
        </p:nvPicPr>
        <p:blipFill>
          <a:blip r:embed="rId2"/>
          <a:stretch>
            <a:fillRect/>
          </a:stretch>
        </p:blipFill>
        <p:spPr>
          <a:xfrm>
            <a:off x="757798" y="1812023"/>
            <a:ext cx="4997050" cy="3741490"/>
          </a:xfrm>
        </p:spPr>
      </p:pic>
      <p:pic>
        <p:nvPicPr>
          <p:cNvPr id="11" name="Рисунок 10">
            <a:extLst>
              <a:ext uri="{FF2B5EF4-FFF2-40B4-BE49-F238E27FC236}">
                <a16:creationId xmlns:a16="http://schemas.microsoft.com/office/drawing/2014/main" id="{0F67013E-103B-6EE8-3CDC-CF8564BA8F9F}"/>
              </a:ext>
            </a:extLst>
          </p:cNvPr>
          <p:cNvPicPr>
            <a:picLocks noChangeAspect="1"/>
          </p:cNvPicPr>
          <p:nvPr/>
        </p:nvPicPr>
        <p:blipFill>
          <a:blip r:embed="rId3"/>
          <a:stretch>
            <a:fillRect/>
          </a:stretch>
        </p:blipFill>
        <p:spPr>
          <a:xfrm>
            <a:off x="5865220" y="4496499"/>
            <a:ext cx="5880847" cy="1057014"/>
          </a:xfrm>
          <a:prstGeom prst="rect">
            <a:avLst/>
          </a:prstGeom>
        </p:spPr>
      </p:pic>
    </p:spTree>
    <p:extLst>
      <p:ext uri="{BB962C8B-B14F-4D97-AF65-F5344CB8AC3E}">
        <p14:creationId xmlns:p14="http://schemas.microsoft.com/office/powerpoint/2010/main" val="1092661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B44139-6279-C5AA-5352-A0A3E8780626}"/>
              </a:ext>
            </a:extLst>
          </p:cNvPr>
          <p:cNvSpPr>
            <a:spLocks noGrp="1"/>
          </p:cNvSpPr>
          <p:nvPr>
            <p:ph type="title"/>
          </p:nvPr>
        </p:nvSpPr>
        <p:spPr/>
        <p:txBody>
          <a:bodyPr/>
          <a:lstStyle/>
          <a:p>
            <a:endParaRPr lang="ru-RU"/>
          </a:p>
        </p:txBody>
      </p:sp>
      <p:pic>
        <p:nvPicPr>
          <p:cNvPr id="5" name="Объект 4">
            <a:extLst>
              <a:ext uri="{FF2B5EF4-FFF2-40B4-BE49-F238E27FC236}">
                <a16:creationId xmlns:a16="http://schemas.microsoft.com/office/drawing/2014/main" id="{9100E322-780B-EACA-BE72-F62E874EBF99}"/>
              </a:ext>
            </a:extLst>
          </p:cNvPr>
          <p:cNvPicPr>
            <a:picLocks noGrp="1" noChangeAspect="1"/>
          </p:cNvPicPr>
          <p:nvPr>
            <p:ph sz="quarter" idx="10"/>
          </p:nvPr>
        </p:nvPicPr>
        <p:blipFill>
          <a:blip r:embed="rId2"/>
          <a:stretch>
            <a:fillRect/>
          </a:stretch>
        </p:blipFill>
        <p:spPr>
          <a:xfrm>
            <a:off x="521207" y="1630783"/>
            <a:ext cx="9763696" cy="4501569"/>
          </a:xfrm>
        </p:spPr>
      </p:pic>
    </p:spTree>
    <p:extLst>
      <p:ext uri="{BB962C8B-B14F-4D97-AF65-F5344CB8AC3E}">
        <p14:creationId xmlns:p14="http://schemas.microsoft.com/office/powerpoint/2010/main" val="2428060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B3787C-5FA5-EE05-1C58-A1E2A1C17C11}"/>
              </a:ext>
            </a:extLst>
          </p:cNvPr>
          <p:cNvSpPr>
            <a:spLocks noGrp="1"/>
          </p:cNvSpPr>
          <p:nvPr>
            <p:ph type="title"/>
          </p:nvPr>
        </p:nvSpPr>
        <p:spPr/>
        <p:txBody>
          <a:bodyPr/>
          <a:lstStyle/>
          <a:p>
            <a:endParaRPr lang="ru-RU"/>
          </a:p>
        </p:txBody>
      </p:sp>
      <p:pic>
        <p:nvPicPr>
          <p:cNvPr id="5" name="Объект 4">
            <a:extLst>
              <a:ext uri="{FF2B5EF4-FFF2-40B4-BE49-F238E27FC236}">
                <a16:creationId xmlns:a16="http://schemas.microsoft.com/office/drawing/2014/main" id="{ABC22995-4751-0393-CFD2-BF34F9D46B8C}"/>
              </a:ext>
            </a:extLst>
          </p:cNvPr>
          <p:cNvPicPr>
            <a:picLocks noGrp="1" noChangeAspect="1"/>
          </p:cNvPicPr>
          <p:nvPr>
            <p:ph sz="quarter" idx="10"/>
          </p:nvPr>
        </p:nvPicPr>
        <p:blipFill>
          <a:blip r:embed="rId2"/>
          <a:stretch>
            <a:fillRect/>
          </a:stretch>
        </p:blipFill>
        <p:spPr>
          <a:xfrm>
            <a:off x="629175" y="1591889"/>
            <a:ext cx="10050010" cy="4661647"/>
          </a:xfrm>
        </p:spPr>
      </p:pic>
    </p:spTree>
    <p:extLst>
      <p:ext uri="{BB962C8B-B14F-4D97-AF65-F5344CB8AC3E}">
        <p14:creationId xmlns:p14="http://schemas.microsoft.com/office/powerpoint/2010/main" val="2340388134"/>
      </p:ext>
    </p:extLst>
  </p:cSld>
  <p:clrMapOvr>
    <a:masterClrMapping/>
  </p:clrMapOvr>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957330_TF10001108_Win32" id="{108FE444-BA81-406C-926B-C22433040ED4}" vid="{B828EE0D-6F30-46BE-9117-D5BB5149D8BA}"/>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{2C3E2B29-FFC6-497F-8077-073D1C72D338}tf10001108_win32</Template>
  <TotalTime>250</TotalTime>
  <Words>306</Words>
  <Application>Microsoft Office PowerPoint</Application>
  <PresentationFormat>Широкоэкранный</PresentationFormat>
  <Paragraphs>14</Paragraphs>
  <Slides>7</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Segoe UI</vt:lpstr>
      <vt:lpstr>Segoe UI Light</vt:lpstr>
      <vt:lpstr>WelcomeDoc</vt:lpstr>
      <vt:lpstr>Intercultural communication</vt:lpstr>
      <vt:lpstr>Презентация PowerPoint</vt:lpstr>
      <vt:lpstr>Презентация PowerPoint</vt:lpstr>
      <vt:lpstr>Презентация PowerPoint</vt:lpstr>
      <vt:lpstr>Figure 2 illustrates the mutual relations between the five approaches and the notion of intercultural mediation. </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Добро пожаловать в PowerPoint!</dc:title>
  <dc:creator>Сейдикенова Алмаш</dc:creator>
  <cp:keywords/>
  <cp:lastModifiedBy>Сейдикенова Алмаш</cp:lastModifiedBy>
  <cp:revision>4</cp:revision>
  <dcterms:created xsi:type="dcterms:W3CDTF">2023-01-26T03:46:16Z</dcterms:created>
  <dcterms:modified xsi:type="dcterms:W3CDTF">2023-01-26T07:56:32Z</dcterms:modified>
  <cp:version/>
</cp:coreProperties>
</file>